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86" r:id="rId7"/>
    <p:sldId id="261" r:id="rId8"/>
    <p:sldId id="262" r:id="rId9"/>
    <p:sldId id="263" r:id="rId10"/>
    <p:sldId id="272" r:id="rId11"/>
    <p:sldId id="274" r:id="rId12"/>
    <p:sldId id="273" r:id="rId13"/>
    <p:sldId id="275" r:id="rId14"/>
    <p:sldId id="276" r:id="rId15"/>
    <p:sldId id="284" r:id="rId16"/>
    <p:sldId id="264" r:id="rId17"/>
    <p:sldId id="277" r:id="rId18"/>
    <p:sldId id="278" r:id="rId19"/>
    <p:sldId id="279" r:id="rId20"/>
    <p:sldId id="265" r:id="rId21"/>
    <p:sldId id="280" r:id="rId22"/>
    <p:sldId id="266" r:id="rId23"/>
    <p:sldId id="267" r:id="rId24"/>
    <p:sldId id="281" r:id="rId25"/>
    <p:sldId id="282" r:id="rId26"/>
    <p:sldId id="268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A3F000-265C-4DAF-A8CD-D5F872DCF3B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2538F6-3F44-4830-800E-4AB738EDDEC4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Нижневартовск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3D138F26-C241-49C3-9D1B-A0239954AA2E}" type="parTrans" cxnId="{2528B430-7A07-4621-84F6-4A62080A7F47}">
      <dgm:prSet/>
      <dgm:spPr/>
      <dgm:t>
        <a:bodyPr/>
        <a:lstStyle/>
        <a:p>
          <a:endParaRPr lang="ru-RU"/>
        </a:p>
      </dgm:t>
    </dgm:pt>
    <dgm:pt modelId="{20C289CE-2173-4FD2-A42A-66A5158DF183}" type="sibTrans" cxnId="{2528B430-7A07-4621-84F6-4A62080A7F47}">
      <dgm:prSet/>
      <dgm:spPr/>
      <dgm:t>
        <a:bodyPr/>
        <a:lstStyle/>
        <a:p>
          <a:endParaRPr lang="ru-RU"/>
        </a:p>
      </dgm:t>
    </dgm:pt>
    <dgm:pt modelId="{8266EC4C-0912-4B76-9747-378CEF86FC95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Сургут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D4DB1875-9D04-4007-95C7-F976EF10224A}" type="parTrans" cxnId="{242838C5-D084-4D62-8E31-8E4868C23867}">
      <dgm:prSet/>
      <dgm:spPr/>
      <dgm:t>
        <a:bodyPr/>
        <a:lstStyle/>
        <a:p>
          <a:endParaRPr lang="ru-RU"/>
        </a:p>
      </dgm:t>
    </dgm:pt>
    <dgm:pt modelId="{D6AF542C-382D-45F8-9298-161491D5B4A2}" type="sibTrans" cxnId="{242838C5-D084-4D62-8E31-8E4868C23867}">
      <dgm:prSet/>
      <dgm:spPr/>
      <dgm:t>
        <a:bodyPr/>
        <a:lstStyle/>
        <a:p>
          <a:endParaRPr lang="ru-RU"/>
        </a:p>
      </dgm:t>
    </dgm:pt>
    <dgm:pt modelId="{E4457B28-6826-403F-8973-90DA2B46AC9F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Ханты-Мансийск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A3A6FF56-BCFA-44EF-A65E-2F4D34EA44CD}" type="parTrans" cxnId="{A48DF553-B254-47C0-B436-8317BEA0443F}">
      <dgm:prSet/>
      <dgm:spPr/>
      <dgm:t>
        <a:bodyPr/>
        <a:lstStyle/>
        <a:p>
          <a:endParaRPr lang="ru-RU"/>
        </a:p>
      </dgm:t>
    </dgm:pt>
    <dgm:pt modelId="{355C0888-4609-48E4-8D4E-2341A9ADC3D9}" type="sibTrans" cxnId="{A48DF553-B254-47C0-B436-8317BEA0443F}">
      <dgm:prSet/>
      <dgm:spPr/>
      <dgm:t>
        <a:bodyPr/>
        <a:lstStyle/>
        <a:p>
          <a:endParaRPr lang="ru-RU"/>
        </a:p>
      </dgm:t>
    </dgm:pt>
    <dgm:pt modelId="{C1E5BA06-94DF-4F8A-9291-41DC9F1C473B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3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референс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-лаборатории в составе АУ «Центр профессиональной патологии»</a:t>
          </a:r>
        </a:p>
        <a:p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9BAFED55-5B60-4D26-B9BB-95DC247D7C3E}" type="parTrans" cxnId="{FBB09982-703C-4AF4-A73C-644A318FD6D9}">
      <dgm:prSet/>
      <dgm:spPr/>
      <dgm:t>
        <a:bodyPr/>
        <a:lstStyle/>
        <a:p>
          <a:endParaRPr lang="ru-RU"/>
        </a:p>
      </dgm:t>
    </dgm:pt>
    <dgm:pt modelId="{5CFE468C-A340-42F7-BA07-272BC2D68C05}" type="sibTrans" cxnId="{FBB09982-703C-4AF4-A73C-644A318FD6D9}">
      <dgm:prSet/>
      <dgm:spPr/>
      <dgm:t>
        <a:bodyPr/>
        <a:lstStyle/>
        <a:p>
          <a:endParaRPr lang="ru-RU"/>
        </a:p>
      </dgm:t>
    </dgm:pt>
    <dgm:pt modelId="{60883863-58C0-4890-A4CF-1E759D8B316B}" type="pres">
      <dgm:prSet presAssocID="{B0A3F000-265C-4DAF-A8CD-D5F872DCF3B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869694-3EA5-43AC-BA82-A34AEF07E987}" type="pres">
      <dgm:prSet presAssocID="{282538F6-3F44-4830-800E-4AB738EDDEC4}" presName="parentLin" presStyleCnt="0"/>
      <dgm:spPr/>
    </dgm:pt>
    <dgm:pt modelId="{ADD15F22-55A7-4AF7-BFDB-474DA0D60576}" type="pres">
      <dgm:prSet presAssocID="{282538F6-3F44-4830-800E-4AB738EDDEC4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0CEA745C-5700-47D9-A2BC-0AFC2312CC32}" type="pres">
      <dgm:prSet presAssocID="{282538F6-3F44-4830-800E-4AB738EDDEC4}" presName="parentText" presStyleLbl="node1" presStyleIdx="0" presStyleCnt="4" custScaleY="2897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35B754-2425-4C70-AA3C-EB49F9D4796D}" type="pres">
      <dgm:prSet presAssocID="{282538F6-3F44-4830-800E-4AB738EDDEC4}" presName="negativeSpace" presStyleCnt="0"/>
      <dgm:spPr/>
    </dgm:pt>
    <dgm:pt modelId="{95EA7BA9-C8FD-4F3D-86C0-3C74A1BAFF27}" type="pres">
      <dgm:prSet presAssocID="{282538F6-3F44-4830-800E-4AB738EDDEC4}" presName="childText" presStyleLbl="conFgAcc1" presStyleIdx="0" presStyleCnt="4">
        <dgm:presLayoutVars>
          <dgm:bulletEnabled val="1"/>
        </dgm:presLayoutVars>
      </dgm:prSet>
      <dgm:spPr/>
    </dgm:pt>
    <dgm:pt modelId="{0AF54A36-E4E0-44A0-B634-2001818CC3EF}" type="pres">
      <dgm:prSet presAssocID="{20C289CE-2173-4FD2-A42A-66A5158DF183}" presName="spaceBetweenRectangles" presStyleCnt="0"/>
      <dgm:spPr/>
    </dgm:pt>
    <dgm:pt modelId="{45844716-2B12-499A-9326-9919C034AC8F}" type="pres">
      <dgm:prSet presAssocID="{8266EC4C-0912-4B76-9747-378CEF86FC95}" presName="parentLin" presStyleCnt="0"/>
      <dgm:spPr/>
    </dgm:pt>
    <dgm:pt modelId="{3783E172-DFEA-4894-9B2D-D45D7F092A03}" type="pres">
      <dgm:prSet presAssocID="{8266EC4C-0912-4B76-9747-378CEF86FC95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26D50544-8C97-4DC7-A861-1E56141AB1D8}" type="pres">
      <dgm:prSet presAssocID="{8266EC4C-0912-4B76-9747-378CEF86FC95}" presName="parentText" presStyleLbl="node1" presStyleIdx="1" presStyleCnt="4" custScaleY="1549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2A6A76-E0B7-4C0D-ACA6-F7E1CE07C4D1}" type="pres">
      <dgm:prSet presAssocID="{8266EC4C-0912-4B76-9747-378CEF86FC95}" presName="negativeSpace" presStyleCnt="0"/>
      <dgm:spPr/>
    </dgm:pt>
    <dgm:pt modelId="{7247792C-7C0C-454C-8139-B6D7EB2E3A34}" type="pres">
      <dgm:prSet presAssocID="{8266EC4C-0912-4B76-9747-378CEF86FC95}" presName="childText" presStyleLbl="conFgAcc1" presStyleIdx="1" presStyleCnt="4">
        <dgm:presLayoutVars>
          <dgm:bulletEnabled val="1"/>
        </dgm:presLayoutVars>
      </dgm:prSet>
      <dgm:spPr/>
    </dgm:pt>
    <dgm:pt modelId="{2EB5E271-C515-4B8B-97AE-EFADBFD343C2}" type="pres">
      <dgm:prSet presAssocID="{D6AF542C-382D-45F8-9298-161491D5B4A2}" presName="spaceBetweenRectangles" presStyleCnt="0"/>
      <dgm:spPr/>
    </dgm:pt>
    <dgm:pt modelId="{CCE99838-7815-4B19-99B0-4CFA0C38D2C0}" type="pres">
      <dgm:prSet presAssocID="{E4457B28-6826-403F-8973-90DA2B46AC9F}" presName="parentLin" presStyleCnt="0"/>
      <dgm:spPr/>
    </dgm:pt>
    <dgm:pt modelId="{5B486072-FE2A-43B1-81D1-585E1D342FB7}" type="pres">
      <dgm:prSet presAssocID="{E4457B28-6826-403F-8973-90DA2B46AC9F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70CB440F-F589-4389-897A-85B0C08D56DD}" type="pres">
      <dgm:prSet presAssocID="{E4457B28-6826-403F-8973-90DA2B46AC9F}" presName="parentText" presStyleLbl="node1" presStyleIdx="2" presStyleCnt="4" custScaleY="362751" custLinFactNeighborX="-4957" custLinFactNeighborY="306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7A13E1-6647-463B-9D80-9D7E27A12B54}" type="pres">
      <dgm:prSet presAssocID="{E4457B28-6826-403F-8973-90DA2B46AC9F}" presName="negativeSpace" presStyleCnt="0"/>
      <dgm:spPr/>
    </dgm:pt>
    <dgm:pt modelId="{1F60EA26-DB30-43D8-B494-00E702072FC1}" type="pres">
      <dgm:prSet presAssocID="{E4457B28-6826-403F-8973-90DA2B46AC9F}" presName="childText" presStyleLbl="conFgAcc1" presStyleIdx="2" presStyleCnt="4">
        <dgm:presLayoutVars>
          <dgm:bulletEnabled val="1"/>
        </dgm:presLayoutVars>
      </dgm:prSet>
      <dgm:spPr/>
    </dgm:pt>
    <dgm:pt modelId="{62FF8675-44C0-4A4B-95F9-1E8B59F97010}" type="pres">
      <dgm:prSet presAssocID="{355C0888-4609-48E4-8D4E-2341A9ADC3D9}" presName="spaceBetweenRectangles" presStyleCnt="0"/>
      <dgm:spPr/>
    </dgm:pt>
    <dgm:pt modelId="{19F99F3D-2BB0-4454-9C6C-B2B6B10434DB}" type="pres">
      <dgm:prSet presAssocID="{C1E5BA06-94DF-4F8A-9291-41DC9F1C473B}" presName="parentLin" presStyleCnt="0"/>
      <dgm:spPr/>
    </dgm:pt>
    <dgm:pt modelId="{9AD82808-10C2-4E2E-A12A-9C77EB3B03B3}" type="pres">
      <dgm:prSet presAssocID="{C1E5BA06-94DF-4F8A-9291-41DC9F1C473B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19403CE9-BB2B-4AA6-BB15-12F698789D4E}" type="pres">
      <dgm:prSet presAssocID="{C1E5BA06-94DF-4F8A-9291-41DC9F1C473B}" presName="parentText" presStyleLbl="node1" presStyleIdx="3" presStyleCnt="4" custScaleY="4694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4ADD44-6CE4-4C10-B2EC-CD1011264A2B}" type="pres">
      <dgm:prSet presAssocID="{C1E5BA06-94DF-4F8A-9291-41DC9F1C473B}" presName="negativeSpace" presStyleCnt="0"/>
      <dgm:spPr/>
    </dgm:pt>
    <dgm:pt modelId="{15D197A7-081D-491F-9DEE-5181B9E72A81}" type="pres">
      <dgm:prSet presAssocID="{C1E5BA06-94DF-4F8A-9291-41DC9F1C473B}" presName="childText" presStyleLbl="conFgAcc1" presStyleIdx="3" presStyleCnt="4" custFlipVert="1" custScaleY="160149">
        <dgm:presLayoutVars>
          <dgm:bulletEnabled val="1"/>
        </dgm:presLayoutVars>
      </dgm:prSet>
      <dgm:spPr/>
    </dgm:pt>
  </dgm:ptLst>
  <dgm:cxnLst>
    <dgm:cxn modelId="{FBB09982-703C-4AF4-A73C-644A318FD6D9}" srcId="{B0A3F000-265C-4DAF-A8CD-D5F872DCF3B6}" destId="{C1E5BA06-94DF-4F8A-9291-41DC9F1C473B}" srcOrd="3" destOrd="0" parTransId="{9BAFED55-5B60-4D26-B9BB-95DC247D7C3E}" sibTransId="{5CFE468C-A340-42F7-BA07-272BC2D68C05}"/>
    <dgm:cxn modelId="{242838C5-D084-4D62-8E31-8E4868C23867}" srcId="{B0A3F000-265C-4DAF-A8CD-D5F872DCF3B6}" destId="{8266EC4C-0912-4B76-9747-378CEF86FC95}" srcOrd="1" destOrd="0" parTransId="{D4DB1875-9D04-4007-95C7-F976EF10224A}" sibTransId="{D6AF542C-382D-45F8-9298-161491D5B4A2}"/>
    <dgm:cxn modelId="{C7692A6E-305F-4CF0-85A9-66F2C659E308}" type="presOf" srcId="{8266EC4C-0912-4B76-9747-378CEF86FC95}" destId="{3783E172-DFEA-4894-9B2D-D45D7F092A03}" srcOrd="0" destOrd="0" presId="urn:microsoft.com/office/officeart/2005/8/layout/list1"/>
    <dgm:cxn modelId="{D0BD0B42-111A-405B-B03B-ED109D1A5FA3}" type="presOf" srcId="{C1E5BA06-94DF-4F8A-9291-41DC9F1C473B}" destId="{19403CE9-BB2B-4AA6-BB15-12F698789D4E}" srcOrd="1" destOrd="0" presId="urn:microsoft.com/office/officeart/2005/8/layout/list1"/>
    <dgm:cxn modelId="{04EA613C-1D3A-40A3-BCA4-AF5A3AB74125}" type="presOf" srcId="{282538F6-3F44-4830-800E-4AB738EDDEC4}" destId="{ADD15F22-55A7-4AF7-BFDB-474DA0D60576}" srcOrd="0" destOrd="0" presId="urn:microsoft.com/office/officeart/2005/8/layout/list1"/>
    <dgm:cxn modelId="{A247BF8A-01E8-48AA-B1EC-B8A64E84DB6F}" type="presOf" srcId="{E4457B28-6826-403F-8973-90DA2B46AC9F}" destId="{5B486072-FE2A-43B1-81D1-585E1D342FB7}" srcOrd="0" destOrd="0" presId="urn:microsoft.com/office/officeart/2005/8/layout/list1"/>
    <dgm:cxn modelId="{042CF8B4-B929-4D0A-A642-FEAB8D79F0D0}" type="presOf" srcId="{8266EC4C-0912-4B76-9747-378CEF86FC95}" destId="{26D50544-8C97-4DC7-A861-1E56141AB1D8}" srcOrd="1" destOrd="0" presId="urn:microsoft.com/office/officeart/2005/8/layout/list1"/>
    <dgm:cxn modelId="{2528B430-7A07-4621-84F6-4A62080A7F47}" srcId="{B0A3F000-265C-4DAF-A8CD-D5F872DCF3B6}" destId="{282538F6-3F44-4830-800E-4AB738EDDEC4}" srcOrd="0" destOrd="0" parTransId="{3D138F26-C241-49C3-9D1B-A0239954AA2E}" sibTransId="{20C289CE-2173-4FD2-A42A-66A5158DF183}"/>
    <dgm:cxn modelId="{4E3E0059-7224-46D1-8953-DA7BBF83308D}" type="presOf" srcId="{C1E5BA06-94DF-4F8A-9291-41DC9F1C473B}" destId="{9AD82808-10C2-4E2E-A12A-9C77EB3B03B3}" srcOrd="0" destOrd="0" presId="urn:microsoft.com/office/officeart/2005/8/layout/list1"/>
    <dgm:cxn modelId="{785E330D-7336-4F48-AB9B-274B551A7E3C}" type="presOf" srcId="{E4457B28-6826-403F-8973-90DA2B46AC9F}" destId="{70CB440F-F589-4389-897A-85B0C08D56DD}" srcOrd="1" destOrd="0" presId="urn:microsoft.com/office/officeart/2005/8/layout/list1"/>
    <dgm:cxn modelId="{A48DF553-B254-47C0-B436-8317BEA0443F}" srcId="{B0A3F000-265C-4DAF-A8CD-D5F872DCF3B6}" destId="{E4457B28-6826-403F-8973-90DA2B46AC9F}" srcOrd="2" destOrd="0" parTransId="{A3A6FF56-BCFA-44EF-A65E-2F4D34EA44CD}" sibTransId="{355C0888-4609-48E4-8D4E-2341A9ADC3D9}"/>
    <dgm:cxn modelId="{90BF79D8-011A-4E41-9AFC-761876FAEF3B}" type="presOf" srcId="{282538F6-3F44-4830-800E-4AB738EDDEC4}" destId="{0CEA745C-5700-47D9-A2BC-0AFC2312CC32}" srcOrd="1" destOrd="0" presId="urn:microsoft.com/office/officeart/2005/8/layout/list1"/>
    <dgm:cxn modelId="{85953977-1F0E-4816-8CE2-B1A8C1233D52}" type="presOf" srcId="{B0A3F000-265C-4DAF-A8CD-D5F872DCF3B6}" destId="{60883863-58C0-4890-A4CF-1E759D8B316B}" srcOrd="0" destOrd="0" presId="urn:microsoft.com/office/officeart/2005/8/layout/list1"/>
    <dgm:cxn modelId="{7EB3BB0D-F739-4ACC-9CD7-15B87B4805FA}" type="presParOf" srcId="{60883863-58C0-4890-A4CF-1E759D8B316B}" destId="{0F869694-3EA5-43AC-BA82-A34AEF07E987}" srcOrd="0" destOrd="0" presId="urn:microsoft.com/office/officeart/2005/8/layout/list1"/>
    <dgm:cxn modelId="{38335E10-0AA5-40C8-B0D4-80D1138BCD70}" type="presParOf" srcId="{0F869694-3EA5-43AC-BA82-A34AEF07E987}" destId="{ADD15F22-55A7-4AF7-BFDB-474DA0D60576}" srcOrd="0" destOrd="0" presId="urn:microsoft.com/office/officeart/2005/8/layout/list1"/>
    <dgm:cxn modelId="{E6094E2F-758A-4B30-B3AD-4C2556D2E669}" type="presParOf" srcId="{0F869694-3EA5-43AC-BA82-A34AEF07E987}" destId="{0CEA745C-5700-47D9-A2BC-0AFC2312CC32}" srcOrd="1" destOrd="0" presId="urn:microsoft.com/office/officeart/2005/8/layout/list1"/>
    <dgm:cxn modelId="{973DE9C3-751F-4F23-ACB4-9CBBE3B1EA20}" type="presParOf" srcId="{60883863-58C0-4890-A4CF-1E759D8B316B}" destId="{1C35B754-2425-4C70-AA3C-EB49F9D4796D}" srcOrd="1" destOrd="0" presId="urn:microsoft.com/office/officeart/2005/8/layout/list1"/>
    <dgm:cxn modelId="{53F35BA3-8E5B-4D82-A7BD-2D2C3A6E3FF3}" type="presParOf" srcId="{60883863-58C0-4890-A4CF-1E759D8B316B}" destId="{95EA7BA9-C8FD-4F3D-86C0-3C74A1BAFF27}" srcOrd="2" destOrd="0" presId="urn:microsoft.com/office/officeart/2005/8/layout/list1"/>
    <dgm:cxn modelId="{EA8C5139-419C-4658-966D-8531B6B42CC6}" type="presParOf" srcId="{60883863-58C0-4890-A4CF-1E759D8B316B}" destId="{0AF54A36-E4E0-44A0-B634-2001818CC3EF}" srcOrd="3" destOrd="0" presId="urn:microsoft.com/office/officeart/2005/8/layout/list1"/>
    <dgm:cxn modelId="{8258AF3F-39A8-40B2-9299-010650A3CF67}" type="presParOf" srcId="{60883863-58C0-4890-A4CF-1E759D8B316B}" destId="{45844716-2B12-499A-9326-9919C034AC8F}" srcOrd="4" destOrd="0" presId="urn:microsoft.com/office/officeart/2005/8/layout/list1"/>
    <dgm:cxn modelId="{629539FE-FF4D-40DC-B775-83AAC110E7A0}" type="presParOf" srcId="{45844716-2B12-499A-9326-9919C034AC8F}" destId="{3783E172-DFEA-4894-9B2D-D45D7F092A03}" srcOrd="0" destOrd="0" presId="urn:microsoft.com/office/officeart/2005/8/layout/list1"/>
    <dgm:cxn modelId="{2F48AF45-B562-46D0-B342-6048F78E01BF}" type="presParOf" srcId="{45844716-2B12-499A-9326-9919C034AC8F}" destId="{26D50544-8C97-4DC7-A861-1E56141AB1D8}" srcOrd="1" destOrd="0" presId="urn:microsoft.com/office/officeart/2005/8/layout/list1"/>
    <dgm:cxn modelId="{A0911742-9D2E-4162-B179-96686239B455}" type="presParOf" srcId="{60883863-58C0-4890-A4CF-1E759D8B316B}" destId="{902A6A76-E0B7-4C0D-ACA6-F7E1CE07C4D1}" srcOrd="5" destOrd="0" presId="urn:microsoft.com/office/officeart/2005/8/layout/list1"/>
    <dgm:cxn modelId="{DF483E42-9338-47EC-B0A0-1FD094A0E945}" type="presParOf" srcId="{60883863-58C0-4890-A4CF-1E759D8B316B}" destId="{7247792C-7C0C-454C-8139-B6D7EB2E3A34}" srcOrd="6" destOrd="0" presId="urn:microsoft.com/office/officeart/2005/8/layout/list1"/>
    <dgm:cxn modelId="{7DE33A3C-572B-4088-8491-123AF8170632}" type="presParOf" srcId="{60883863-58C0-4890-A4CF-1E759D8B316B}" destId="{2EB5E271-C515-4B8B-97AE-EFADBFD343C2}" srcOrd="7" destOrd="0" presId="urn:microsoft.com/office/officeart/2005/8/layout/list1"/>
    <dgm:cxn modelId="{CC5121CC-0CA2-41C2-9EF7-63AB8DC51F11}" type="presParOf" srcId="{60883863-58C0-4890-A4CF-1E759D8B316B}" destId="{CCE99838-7815-4B19-99B0-4CFA0C38D2C0}" srcOrd="8" destOrd="0" presId="urn:microsoft.com/office/officeart/2005/8/layout/list1"/>
    <dgm:cxn modelId="{85BCA23F-B966-43EE-A064-7EB3C2276A87}" type="presParOf" srcId="{CCE99838-7815-4B19-99B0-4CFA0C38D2C0}" destId="{5B486072-FE2A-43B1-81D1-585E1D342FB7}" srcOrd="0" destOrd="0" presId="urn:microsoft.com/office/officeart/2005/8/layout/list1"/>
    <dgm:cxn modelId="{E6307EAF-8D79-4019-B5C6-7A7E768FA8D4}" type="presParOf" srcId="{CCE99838-7815-4B19-99B0-4CFA0C38D2C0}" destId="{70CB440F-F589-4389-897A-85B0C08D56DD}" srcOrd="1" destOrd="0" presId="urn:microsoft.com/office/officeart/2005/8/layout/list1"/>
    <dgm:cxn modelId="{571DAEF9-4CFB-4D82-9EEE-88330AB6947E}" type="presParOf" srcId="{60883863-58C0-4890-A4CF-1E759D8B316B}" destId="{7E7A13E1-6647-463B-9D80-9D7E27A12B54}" srcOrd="9" destOrd="0" presId="urn:microsoft.com/office/officeart/2005/8/layout/list1"/>
    <dgm:cxn modelId="{941DE829-ED07-4F8D-86C1-2EC8DAFF1202}" type="presParOf" srcId="{60883863-58C0-4890-A4CF-1E759D8B316B}" destId="{1F60EA26-DB30-43D8-B494-00E702072FC1}" srcOrd="10" destOrd="0" presId="urn:microsoft.com/office/officeart/2005/8/layout/list1"/>
    <dgm:cxn modelId="{131E4A2E-F586-4E7E-A52C-CEB5872D2835}" type="presParOf" srcId="{60883863-58C0-4890-A4CF-1E759D8B316B}" destId="{62FF8675-44C0-4A4B-95F9-1E8B59F97010}" srcOrd="11" destOrd="0" presId="urn:microsoft.com/office/officeart/2005/8/layout/list1"/>
    <dgm:cxn modelId="{2D4A354C-9B0E-4EF0-B31A-DDF1ECF8A88E}" type="presParOf" srcId="{60883863-58C0-4890-A4CF-1E759D8B316B}" destId="{19F99F3D-2BB0-4454-9C6C-B2B6B10434DB}" srcOrd="12" destOrd="0" presId="urn:microsoft.com/office/officeart/2005/8/layout/list1"/>
    <dgm:cxn modelId="{72716EAA-E50F-4AFC-BF20-75D30E0B8DA8}" type="presParOf" srcId="{19F99F3D-2BB0-4454-9C6C-B2B6B10434DB}" destId="{9AD82808-10C2-4E2E-A12A-9C77EB3B03B3}" srcOrd="0" destOrd="0" presId="urn:microsoft.com/office/officeart/2005/8/layout/list1"/>
    <dgm:cxn modelId="{67318552-2311-4FDD-B227-2AB430FBDF65}" type="presParOf" srcId="{19F99F3D-2BB0-4454-9C6C-B2B6B10434DB}" destId="{19403CE9-BB2B-4AA6-BB15-12F698789D4E}" srcOrd="1" destOrd="0" presId="urn:microsoft.com/office/officeart/2005/8/layout/list1"/>
    <dgm:cxn modelId="{F4DF5712-1D67-4BBF-98A1-A2DF001D5CDA}" type="presParOf" srcId="{60883863-58C0-4890-A4CF-1E759D8B316B}" destId="{6B4ADD44-6CE4-4C10-B2EC-CD1011264A2B}" srcOrd="13" destOrd="0" presId="urn:microsoft.com/office/officeart/2005/8/layout/list1"/>
    <dgm:cxn modelId="{A5F6321E-3143-47E8-913E-B726B5F8077C}" type="presParOf" srcId="{60883863-58C0-4890-A4CF-1E759D8B316B}" destId="{15D197A7-081D-491F-9DEE-5181B9E72A8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EA7BA9-C8FD-4F3D-86C0-3C74A1BAFF27}">
      <dsp:nvSpPr>
        <dsp:cNvPr id="0" name=""/>
        <dsp:cNvSpPr/>
      </dsp:nvSpPr>
      <dsp:spPr>
        <a:xfrm>
          <a:off x="0" y="645738"/>
          <a:ext cx="7408863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A745C-5700-47D9-A2BC-0AFC2312CC32}">
      <dsp:nvSpPr>
        <dsp:cNvPr id="0" name=""/>
        <dsp:cNvSpPr/>
      </dsp:nvSpPr>
      <dsp:spPr>
        <a:xfrm>
          <a:off x="370081" y="150397"/>
          <a:ext cx="5181139" cy="5986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26" tIns="0" rIns="196026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Нижневартовск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9305" y="179621"/>
        <a:ext cx="5122691" cy="540212"/>
      </dsp:txXfrm>
    </dsp:sp>
    <dsp:sp modelId="{7247792C-7C0C-454C-8139-B6D7EB2E3A34}">
      <dsp:nvSpPr>
        <dsp:cNvPr id="0" name=""/>
        <dsp:cNvSpPr/>
      </dsp:nvSpPr>
      <dsp:spPr>
        <a:xfrm>
          <a:off x="0" y="1076881"/>
          <a:ext cx="7408863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D50544-8C97-4DC7-A861-1E56141AB1D8}">
      <dsp:nvSpPr>
        <dsp:cNvPr id="0" name=""/>
        <dsp:cNvSpPr/>
      </dsp:nvSpPr>
      <dsp:spPr>
        <a:xfrm>
          <a:off x="370443" y="859938"/>
          <a:ext cx="5186204" cy="3202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26" tIns="0" rIns="196026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Сургут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6077" y="875572"/>
        <a:ext cx="5154936" cy="288995"/>
      </dsp:txXfrm>
    </dsp:sp>
    <dsp:sp modelId="{1F60EA26-DB30-43D8-B494-00E702072FC1}">
      <dsp:nvSpPr>
        <dsp:cNvPr id="0" name=""/>
        <dsp:cNvSpPr/>
      </dsp:nvSpPr>
      <dsp:spPr>
        <a:xfrm>
          <a:off x="0" y="1937350"/>
          <a:ext cx="7408863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CB440F-F589-4389-897A-85B0C08D56DD}">
      <dsp:nvSpPr>
        <dsp:cNvPr id="0" name=""/>
        <dsp:cNvSpPr/>
      </dsp:nvSpPr>
      <dsp:spPr>
        <a:xfrm>
          <a:off x="351736" y="1354402"/>
          <a:ext cx="5181139" cy="7495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26" tIns="0" rIns="196026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Ханты-Мансийск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8328" y="1390994"/>
        <a:ext cx="5107955" cy="676404"/>
      </dsp:txXfrm>
    </dsp:sp>
    <dsp:sp modelId="{15D197A7-081D-491F-9DEE-5181B9E72A81}">
      <dsp:nvSpPr>
        <dsp:cNvPr id="0" name=""/>
        <dsp:cNvSpPr/>
      </dsp:nvSpPr>
      <dsp:spPr>
        <a:xfrm flipV="1">
          <a:off x="0" y="3018324"/>
          <a:ext cx="7408863" cy="28250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403CE9-BB2B-4AA6-BB15-12F698789D4E}">
      <dsp:nvSpPr>
        <dsp:cNvPr id="0" name=""/>
        <dsp:cNvSpPr/>
      </dsp:nvSpPr>
      <dsp:spPr>
        <a:xfrm>
          <a:off x="370081" y="2151550"/>
          <a:ext cx="5181139" cy="9700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26" tIns="0" rIns="196026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3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референс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-лаборатории в составе АУ «Центр профессиональной патологии»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7437" y="2198906"/>
        <a:ext cx="5086427" cy="8753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1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9" y="4087563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5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6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6" y="1437449"/>
            <a:ext cx="6417735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4" y="3429001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1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2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1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4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30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5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6250165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4"/>
            <a:ext cx="11618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cntd.ru/document/564259136#6560IO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референс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-лаборатории </a:t>
            </a:r>
            <a:b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Ханты-Мансийска с медицинскими организациями ХМАО-Югры по вопросам проведения скрининга и арбитража ВИЧ-инфекции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05063"/>
            <a:ext cx="7520880" cy="1800201"/>
          </a:xfrm>
        </p:spPr>
        <p:txBody>
          <a:bodyPr>
            <a:normAutofit/>
          </a:bodyPr>
          <a:lstStyle/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 клинической лабораторной диагностики </a:t>
            </a:r>
          </a:p>
          <a:p>
            <a:pPr algn="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Лаврова Юлия Андреевна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61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8" y="2420888"/>
            <a:ext cx="7408333" cy="4032448"/>
          </a:xfrm>
        </p:spPr>
        <p:txBody>
          <a:bodyPr>
            <a:norm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108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доноры крови, плазмы крови, других биологических жидкостей.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115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врачи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средний и младший медицинский персонал Центров по профилактике и борьбе со СПИД, медицинских организаций, занятые непосредственно обследованием, диагностикой, лечением, обслуживанием, а также проведением судебно-медицинской экспертизы и другой работы с лицами, инфицированными вирусом иммунодефицита человека.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111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лица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призыве на военную службу.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111а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лица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поступающие на военную службу по контракту.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иностранные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  и лица без гражданства.</a:t>
            </a:r>
          </a:p>
          <a:p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200/у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иностранные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граждане, прибывшие из ЛНР,ДНР  и Украины.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101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обследованные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добровольно по инициативе пациента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102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больные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подозрением или подтвержденным диагнозом «наркомания», потребители инъекционных наркотиков.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102/а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лица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употребляющие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психоактивные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вещества.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103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мужчины,имеющие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секс с мужчинами.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104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лица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подозрением или подтвержденным диагнозом заболеваний, передающихся половым путем.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105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лица,занимающиеся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оказанием коммерческих сексуальных услуг, проституцией.</a:t>
            </a: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 Р И К А З ДЕПАРТАМЕНТА ЗДРАВООХРАНЕНИЯ ХМАО-ЮГРЫ</a:t>
            </a:r>
            <a:b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августа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года №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1289</a:t>
            </a:r>
            <a:b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мониторинге обследования на ВИЧ-инфекцию в Ханты-Мансийском автономном округе –Югре»</a:t>
            </a:r>
            <a:b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3</a:t>
            </a:r>
            <a:b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контингентов, подлежащих медицинскому освидетельствованию на ВИЧ-инфекцию</a:t>
            </a:r>
            <a:b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99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8" y="1916832"/>
            <a:ext cx="7408333" cy="4209331"/>
          </a:xfrm>
        </p:spPr>
        <p:txBody>
          <a:bodyPr>
            <a:noAutofit/>
          </a:bodyPr>
          <a:lstStyle/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109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беременные независимо от планов женщины по вынашиванию или прерыванию беременности.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109/а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беременные, имеющие высокий риск заражения ВИЧ.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110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мужья, половые партнеры всех женщин, поставленных на учет по беременности.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112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лица,находящиеся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местах лишения свободы.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114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больные с клиническими проявлениями ВИЧ-инфекции, СПИД-индикаторных заболеваний.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116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обследованные на ВИЧ в соответствии со стандартами оказания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мед.помощи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клиническими рекомендациями (кроме больных гепатитами В и С)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116/а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обследованные на ВИЧ при обращении по поводу инвазивных манипуляций или хирургических вмешательств ( кроме больных гепатитами В и С)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117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больные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подозрением или подтвержденным диагнозом острого гепатита В или гепатита С.</a:t>
            </a:r>
          </a:p>
          <a:p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118/а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внутренние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трудовые мигранты, включая работающих вахтовым методом.</a:t>
            </a:r>
          </a:p>
          <a:p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118/б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умершие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лица.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121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половые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 с ВИЧ-инфицированными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122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лица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имевшие контакт с ВИЧ за исключением случаев, соответствующих 121/а, 123,124.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123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наркотические контакты с ВИЧ-инфицированными.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124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дети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рожденные ВИЧ-инфицированными матерями.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125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участники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аварийной ситуации с попаданием крови и биологических жидкостей под кожу, на кожу и слизистые.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826352"/>
          </a:xfrm>
        </p:spPr>
        <p:txBody>
          <a:bodyPr>
            <a:noAutofit/>
          </a:bodyPr>
          <a:lstStyle/>
          <a:p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 Р И К А З ДЕПАРТАМЕНТА ЗДРАВООХРАНЕНИЯ ХМАО-ЮГРЫ</a:t>
            </a:r>
            <a:b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от 18 августа 2022 года № 1289</a:t>
            </a:r>
            <a:b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мониторинге обследования на ВИЧ-инфекцию в Ханты-Мансийском автономном округе –Югре»</a:t>
            </a:r>
            <a:b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3</a:t>
            </a:r>
            <a:b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контингентов, подлежащих медицинскому освидетельствованию на ВИЧ-инфекцию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532271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38138"/>
            <a:ext cx="8229600" cy="1252537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 Р И К А З ДЕПАРТАМЕНТА ЗДРАВООХРАНЕНИЯ ХМАО-ЮГРЫ</a:t>
            </a:r>
            <a:b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от 18 августа 2022 года № 1289</a:t>
            </a:r>
            <a:br>
              <a:rPr lang="ru-RU" sz="11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мониторинге обследования на ВИЧ-инфекцию в Ханты-Мансийском автономном округе –Югре</a:t>
            </a:r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4</a:t>
            </a:r>
            <a:r>
              <a:rPr lang="ru-RU" sz="11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sz="quarter" idx="4294967295"/>
          </p:nvPr>
        </p:nvSpPr>
        <p:spPr>
          <a:xfrm>
            <a:off x="0" y="1628775"/>
            <a:ext cx="3822700" cy="4968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1196752"/>
            <a:ext cx="5884863" cy="5508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5522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68152"/>
          </a:xfrm>
        </p:spPr>
        <p:txBody>
          <a:bodyPr>
            <a:noAutofit/>
          </a:bodyPr>
          <a:lstStyle/>
          <a:p>
            <a:pPr algn="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5 к приказу 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Департамента здравоохранения 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округа – Югры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18 августа 2022 года № 1289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1484784"/>
            <a:ext cx="5884863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0092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5 к приказу 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Департамента здравоохранения 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округа – Югры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18 августа 2022 года № 1289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2060848"/>
            <a:ext cx="5741987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43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90032" y="1556792"/>
            <a:ext cx="7772400" cy="2232248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приложении 3,4,7.</a:t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уточнение протокола лабораторного обследования детей первых лет жизни, рожденных от </a:t>
            </a:r>
            <a:r>
              <a:rPr lang="ru-RU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ВИЧ-инфицированных </a:t>
            </a:r>
            <a:r>
              <a:rPr lang="ru-RU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матерей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указание кода направления в виде штрих-кода в соответствии с актуальным </a:t>
            </a:r>
            <a:r>
              <a:rPr lang="ru-RU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регламентом РЛИС.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367366" y="260649"/>
            <a:ext cx="6417735" cy="1296144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ноября 2022 года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№ 1885 о внесении изменений в приказ Департамента здравоохранения ХМАО-Югры  от 18 августа 2022 года № 1289 « О мониторинге обследования на ВИЧ-инфекцию в Ханты-Мансийском автономном округе-Югре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636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при оформлении направления на иммунный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блот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тот код услуги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заполнены все графы в направлении</a:t>
            </a:r>
          </a:p>
          <a:p>
            <a:endParaRPr lang="ru-RU" dirty="0" smtClean="0"/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указан код контингента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Направление не уйдет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 в работу»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Обязательно указывать ИФА1/ИФА2( основание для направления в ИБ)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itchFamily="18" charset="0"/>
              </a:rPr>
              <a:t>Обязательно 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2"/>
              </a:rPr>
              <a:t>формы федерального статистического наблюдения N 4 "Сведения о результатах исследования крови на антитела к ВИЧ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"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3635896" y="27809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3146692" y="395934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2963385" y="507471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3683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Лабораторная диагностика ВИЧ-инфекции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6656" y="1268760"/>
            <a:ext cx="3822192" cy="576064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Скрининг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77334" y="1844824"/>
            <a:ext cx="3820055" cy="4281341"/>
          </a:xfrm>
        </p:spPr>
        <p:txBody>
          <a:bodyPr>
            <a:normAutofit fontScale="92500" lnSpcReduction="20000"/>
          </a:bodyPr>
          <a:lstStyle/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На первом этапе (скрининг) в случае получения положительного результата в диагностических тестах, одновременно выявляющих антитела к ВИЧ 1, 2 и антиген р24, анализ проводится последовательно еще 2 раза (с той же сывороткой и в той же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тест-системе).</a:t>
            </a: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Если получены два положительных результата из трех постановок, сыворотка считается первично-положительной и направляется в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референс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-лабораторию для дальнейшего исследования</a:t>
            </a:r>
            <a:r>
              <a:rPr lang="ru-RU" dirty="0"/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8200" y="1196753"/>
            <a:ext cx="3822192" cy="720080"/>
          </a:xfrm>
        </p:spPr>
        <p:txBody>
          <a:bodyPr>
            <a:normAutofit/>
          </a:bodyPr>
          <a:lstStyle/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Референс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645025" y="1844825"/>
            <a:ext cx="3822192" cy="4281340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 втором этапе (подтверждение результатов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скринингового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исследования в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референс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-лаборатории) первично положительная сыворотка повторно исследуется в диагностических тестах, одновременно выявляющих антитела к ВИЧ 1, 2 и антиген р24, во второй тест-системе другого производителя, отличающейся от первой по составу антигенов, антител или формату тестов.</a:t>
            </a:r>
          </a:p>
        </p:txBody>
      </p:sp>
    </p:spTree>
    <p:extLst>
      <p:ext uri="{BB962C8B-B14F-4D97-AF65-F5344CB8AC3E}">
        <p14:creationId xmlns:p14="http://schemas.microsoft.com/office/powerpoint/2010/main" val="11931916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Референс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-диагностика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6656" y="1484784"/>
            <a:ext cx="3822192" cy="720080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Отрицательный результат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7334" y="1916833"/>
            <a:ext cx="3820055" cy="4209332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 получении отрицательного результата сыворотка повторно исследуется в третьей тест-системе, отличающейся от первой и второй по составу антигенов, антител или формату тестов. В случае получения отрицательного результата (во второй и третьей тест-системах) выдается заключение об отсутствии антител/антигенов ВИЧ. 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8200" y="1412775"/>
            <a:ext cx="3822192" cy="79208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Положительный результат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844825"/>
            <a:ext cx="3822192" cy="4281340"/>
          </a:xfrm>
        </p:spPr>
        <p:txBody>
          <a:bodyPr>
            <a:normAutofit fontScale="77500" lnSpcReduction="20000"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 получении положительного результата (во второй и (или) третьей тест-системе) сыворотку необходимо исследовать в иммунном или линейном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блоте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При необходимости сокращения сроков установления диагноза ВИЧ-инфекции и незамедлительного назначения АРТ пациенту в качестве подтверждающего исследования вместо иммунного или линейного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блота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может быть проведено определение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РНК ВИЧ молекулярно-биологическими методами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89130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Результат иммунного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блота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idx="4294967295"/>
          </p:nvPr>
        </p:nvSpPr>
        <p:spPr>
          <a:xfrm>
            <a:off x="6660232" y="4725144"/>
            <a:ext cx="2483768" cy="213285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Отрицательный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Неопределенный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Положительный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4294967295"/>
          </p:nvPr>
        </p:nvSpPr>
        <p:spPr>
          <a:xfrm>
            <a:off x="2725738" y="1436688"/>
            <a:ext cx="6418262" cy="939800"/>
          </a:xfrm>
        </p:spPr>
        <p:txBody>
          <a:bodyPr/>
          <a:lstStyle/>
          <a:p>
            <a:pPr marL="0" indent="0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C:\Users\LavrovaYA\Desktop\805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705678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6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8" y="2675466"/>
            <a:ext cx="7408333" cy="413791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начала 2022 года число новых зарегистрированных больных ВИЧ в стране составило </a:t>
            </a:r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тыс.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общем количестве 1,1 млн человек. К концу года их </a:t>
            </a:r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может достичь 60 тыс. в том числе за счет беженцев и пациентов из </a:t>
            </a: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новых, присоединенных к России, регионов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70000"/>
              </a:lnSpc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сравнения: по данным на 31 декабря 2021 г.</a:t>
            </a:r>
            <a:r>
              <a:rPr lang="en-US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было выявлено </a:t>
            </a:r>
            <a:r>
              <a:rPr lang="en-US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млн 560 тысяч случаев ВИЧ-инфекции и проживало 1,1млн  россиян с лабораторно подтвержденным  диагнозом;   425тыс  умерли  за весь период наблюдения</a:t>
            </a:r>
          </a:p>
          <a:p>
            <a:pPr>
              <a:lnSpc>
                <a:spcPct val="170000"/>
              </a:lnSpc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(по данным главы специализированного научно-исследовательского отдела эпидемиологии и профилактики СПИД ЦНИИ эпидемиологии </a:t>
            </a:r>
            <a:r>
              <a:rPr lang="ru-RU" sz="6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Роспотребнадзора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Вадима Покровского).</a:t>
            </a:r>
          </a:p>
          <a:p>
            <a:endParaRPr lang="ru-RU" dirty="0" smtClean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ПОКАЗАТЕЛИ ЗАБОЛЕВАЕМОСТИ ПО ВИЧ В РФ</a:t>
            </a:r>
            <a:b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2022г</a:t>
            </a:r>
          </a:p>
        </p:txBody>
      </p:sp>
    </p:spTree>
    <p:extLst>
      <p:ext uri="{BB962C8B-B14F-4D97-AF65-F5344CB8AC3E}">
        <p14:creationId xmlns:p14="http://schemas.microsoft.com/office/powerpoint/2010/main" val="2535068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п.628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Повторные обследования методом иммунного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блота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у лиц с установленным ранее диагнозом "ВИЧ-инфекция" не проводятся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/>
              <a:t> 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СанПиН 3.3686-21 "Санитарно-эпидемиологические требования по профилактике инфекционных болезней"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3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338328"/>
            <a:ext cx="8075240" cy="125272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полоску нанесены 5 антигенов ВИЧ-1: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sgp120,gp41,p31,p24,p17</a:t>
            </a:r>
            <a:b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ВИЧ-2: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sgp105,gp36.</a:t>
            </a:r>
            <a:b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LavrovaYA\Desktop\20221128_1210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9071" y="2297998"/>
            <a:ext cx="4209587" cy="3451225"/>
          </a:xfrm>
          <a:prstGeom prst="rect">
            <a:avLst/>
          </a:prstGeom>
          <a:noFill/>
          <a:scene3d>
            <a:camera prst="obliqueBottom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право 7"/>
          <p:cNvSpPr/>
          <p:nvPr/>
        </p:nvSpPr>
        <p:spPr>
          <a:xfrm>
            <a:off x="4074301" y="3482281"/>
            <a:ext cx="936104" cy="5669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 rot="10800000" flipV="1">
            <a:off x="5580112" y="3377280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Положительный результат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4067944" y="4149080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580111" y="4257715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Неопределенный результат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4070577" y="2812606"/>
            <a:ext cx="936104" cy="5669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436096" y="2655197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Отрицательный результат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люс 13"/>
          <p:cNvSpPr/>
          <p:nvPr/>
        </p:nvSpPr>
        <p:spPr>
          <a:xfrm>
            <a:off x="3347864" y="3301528"/>
            <a:ext cx="576064" cy="39891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люс 15"/>
          <p:cNvSpPr/>
          <p:nvPr/>
        </p:nvSpPr>
        <p:spPr>
          <a:xfrm>
            <a:off x="3337783" y="3750163"/>
            <a:ext cx="576064" cy="39891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Минус 14"/>
          <p:cNvSpPr/>
          <p:nvPr/>
        </p:nvSpPr>
        <p:spPr>
          <a:xfrm>
            <a:off x="3347864" y="2977240"/>
            <a:ext cx="510413" cy="26930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люс 16"/>
          <p:cNvSpPr/>
          <p:nvPr/>
        </p:nvSpPr>
        <p:spPr>
          <a:xfrm>
            <a:off x="2853839" y="4149080"/>
            <a:ext cx="457200" cy="28803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Минус 19"/>
          <p:cNvSpPr/>
          <p:nvPr/>
        </p:nvSpPr>
        <p:spPr>
          <a:xfrm>
            <a:off x="3419871" y="4149080"/>
            <a:ext cx="366397" cy="28803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781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764704"/>
            <a:ext cx="7408333" cy="5538928"/>
          </a:xfrm>
        </p:spPr>
        <p:txBody>
          <a:bodyPr>
            <a:normAutofit/>
          </a:bodyPr>
          <a:lstStyle/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Пациент 1978 г.р., находится в ОЦВГ.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имунного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блота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-отрицательный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70392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Сложности в лабораторной диагностике ВИЧ-инфекции</a:t>
            </a:r>
            <a:endParaRPr lang="ru-RU" sz="24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993548"/>
              </p:ext>
            </p:extLst>
          </p:nvPr>
        </p:nvGraphicFramePr>
        <p:xfrm>
          <a:off x="971601" y="1844823"/>
          <a:ext cx="7200798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266"/>
                <a:gridCol w="2400266"/>
                <a:gridCol w="2400266"/>
              </a:tblGrid>
              <a:tr h="57435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тест-системы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Опкр</a:t>
                      </a:r>
                      <a:r>
                        <a:rPr lang="ru-RU" dirty="0" smtClean="0"/>
                        <a:t>/</a:t>
                      </a:r>
                      <a:r>
                        <a:rPr lang="ru-RU" dirty="0" err="1" smtClean="0"/>
                        <a:t>ОПобразца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Результат ИФА</a:t>
                      </a:r>
                      <a:endParaRPr lang="ru-RU" dirty="0"/>
                    </a:p>
                  </a:txBody>
                  <a:tcPr/>
                </a:tc>
              </a:tr>
              <a:tr h="600638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Genscreen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Ultra HIV Ag/Ab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0,265/4,876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положительный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00638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Elecsys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HIV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Ag/Ab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Combi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PT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0,9/1046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положительный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00638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КомбиБест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ВИЧ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1,2 </a:t>
                      </a:r>
                      <a:r>
                        <a:rPr lang="ru-RU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0,165/3,500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положительный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923527"/>
              </p:ext>
            </p:extLst>
          </p:nvPr>
        </p:nvGraphicFramePr>
        <p:xfrm>
          <a:off x="971599" y="4509120"/>
          <a:ext cx="7128795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5759"/>
                <a:gridCol w="1425759"/>
                <a:gridCol w="1425759"/>
                <a:gridCol w="1425759"/>
                <a:gridCol w="1425759"/>
              </a:tblGrid>
              <a:tr h="643603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sgp</a:t>
                      </a:r>
                      <a:r>
                        <a:rPr lang="en-US" dirty="0" smtClean="0"/>
                        <a:t> 120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gp</a:t>
                      </a:r>
                      <a:r>
                        <a:rPr lang="en-US" dirty="0" smtClean="0"/>
                        <a:t> 41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p31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p17</a:t>
                      </a:r>
                      <a:endParaRPr lang="ru-RU" dirty="0"/>
                    </a:p>
                  </a:txBody>
                  <a:tcPr/>
                </a:tc>
              </a:tr>
              <a:tr h="6525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838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8" y="1556792"/>
            <a:ext cx="7408333" cy="4569371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Данному пациенту назначены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определение РНК ВИЧ,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CD4/CD8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результатам обследования: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РНК ВИЧ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&gt;10.000.000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CD4-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264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мкл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D8-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1376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мкл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высокой вирусной нагрузке- иммунный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блот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может быть отрицательным! (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см.совокупность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клинических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симптомов+результат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ИФА 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референс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-диагностике</a:t>
            </a:r>
            <a:r>
              <a:rPr lang="ru-RU" b="1" dirty="0"/>
              <a:t>).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Сложности в лабораторной диагностике ВИЧ-инфекции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1367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7772400" cy="648072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Пациентка, 1982г.р. Обследование на ВИЧ при обращении в женскую консультацию.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476673"/>
            <a:ext cx="7056784" cy="720079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Сложности в лабораторной диагностике ВИЧ-инфекции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634866"/>
              </p:ext>
            </p:extLst>
          </p:nvPr>
        </p:nvGraphicFramePr>
        <p:xfrm>
          <a:off x="683569" y="2060849"/>
          <a:ext cx="7704855" cy="2520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8285"/>
                <a:gridCol w="2568285"/>
                <a:gridCol w="2568285"/>
              </a:tblGrid>
              <a:tr h="58396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тест-системы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Опкр</a:t>
                      </a:r>
                      <a:r>
                        <a:rPr lang="ru-RU" dirty="0" smtClean="0"/>
                        <a:t>/</a:t>
                      </a:r>
                      <a:r>
                        <a:rPr lang="ru-RU" dirty="0" err="1" smtClean="0"/>
                        <a:t>ОПобразца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Результат ИФА</a:t>
                      </a:r>
                      <a:endParaRPr lang="ru-RU" dirty="0"/>
                    </a:p>
                  </a:txBody>
                  <a:tcPr/>
                </a:tc>
              </a:tr>
              <a:tr h="645437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Genscreen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Ultra HIV Ag/Ab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0,265/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3,795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положительный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45437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Elecsys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HIV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Ag/Ab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Combi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PT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0,9/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557,7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положительный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45437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КомбиБест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ВИЧ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1,2 </a:t>
                      </a:r>
                      <a:r>
                        <a:rPr lang="ru-RU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0,165/3,500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положительный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259466"/>
              </p:ext>
            </p:extLst>
          </p:nvPr>
        </p:nvGraphicFramePr>
        <p:xfrm>
          <a:off x="755577" y="4725144"/>
          <a:ext cx="7560840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1512168"/>
                <a:gridCol w="1512168"/>
                <a:gridCol w="1512168"/>
                <a:gridCol w="1512168"/>
              </a:tblGrid>
              <a:tr h="50058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sgp</a:t>
                      </a:r>
                      <a:r>
                        <a:rPr lang="en-US" dirty="0" smtClean="0"/>
                        <a:t> 120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gp</a:t>
                      </a:r>
                      <a:r>
                        <a:rPr lang="en-US" dirty="0" smtClean="0"/>
                        <a:t> 41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p31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p17</a:t>
                      </a:r>
                      <a:endParaRPr lang="ru-RU" dirty="0"/>
                    </a:p>
                  </a:txBody>
                  <a:tcPr/>
                </a:tc>
              </a:tr>
              <a:tr h="5075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151860"/>
              </p:ext>
            </p:extLst>
          </p:nvPr>
        </p:nvGraphicFramePr>
        <p:xfrm>
          <a:off x="755576" y="5805264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Результат иммунного </a:t>
                      </a:r>
                      <a:r>
                        <a:rPr lang="ru-RU" dirty="0" err="1" smtClean="0"/>
                        <a:t>блота</a:t>
                      </a:r>
                      <a:r>
                        <a:rPr lang="ru-RU" dirty="0" smtClean="0"/>
                        <a:t>-неопределенный.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4911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1124744"/>
            <a:ext cx="7772400" cy="2160240"/>
          </a:xfrm>
        </p:spPr>
        <p:txBody>
          <a:bodyPr>
            <a:normAutofit fontScale="90000"/>
          </a:bodyPr>
          <a:lstStyle/>
          <a:p>
            <a:pPr algn="l"/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Неопределенный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иммунного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блота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означает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сыворотка реагирует не со всеми, а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отдельными белками ВИЧ, нанесенными на нитроцеллюлозные полоски </a:t>
            </a:r>
            <a:r>
              <a:rPr 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блота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т. е определяется только часть антител к белкам ВИЧ. Неопределенный результат может означать, что человек инфицирован ВИЧ, но еще не весь спектр антител выработан организмом. Нередко по прошествии 1–3–6 месяцев с момента получения сомнительного результата в сыворотке появляются одно за другим все антитела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ВИЧ.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неопределенного </a:t>
            </a:r>
            <a:r>
              <a:rPr 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иммуноблота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показывать ,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человек не инфицирован, но в его организме есть антитела похожие на истинные антитела к ВИЧ. Такой результат может быть у больных туберкулезом, </a:t>
            </a:r>
            <a:r>
              <a:rPr 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онкобольных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реципиентов, получающих многократные гемотрансфузии (переливания крови), у беременных женщин. 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Обследование на ВИЧ, в данном случае, повторяется через 2 недели.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332657"/>
            <a:ext cx="7560840" cy="576063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Сложности в лабораторной диагностике ВИЧ-инфекции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884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90032" y="4725144"/>
            <a:ext cx="7772400" cy="1800200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цель взаимодействия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референс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-лаборатории с другими медицинскими учреждениями :</a:t>
            </a:r>
            <a:b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слаженной системы лабораторной диагностики ВИЧ, объединенной общими целями,  повышение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лечебно-диагностического процесса за счет увеличения объема лабораторной </a:t>
            </a:r>
            <a:r>
              <a:rPr 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значимой информации, получаемой лечащими врачами из централизованной лаборатории.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367366" y="260649"/>
            <a:ext cx="6417735" cy="432047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LavrovaYA\Desktop\You-Should-Know-About-Accuracy-of-HIV-T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22" y="116632"/>
            <a:ext cx="8640157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16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109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 января 2022 г. по  31 октября 2022г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ВИЧ-инфицированных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подтвержденным диагнозом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584: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них детей до 18 лет –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оличество родов у  ВИЧ-инфицированных женщин – 171;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число зараженных в ХМАО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29874.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Преобладает наркотический и половой пути передачи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Показатели заболеваемости ВИЧ по  ХМАО на 31 октября 2022г.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73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5732962"/>
              </p:ext>
            </p:extLst>
          </p:nvPr>
        </p:nvGraphicFramePr>
        <p:xfrm>
          <a:off x="979561" y="2674939"/>
          <a:ext cx="7408863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itchFamily="18" charset="0"/>
              </a:rPr>
              <a:t>Приказ Департамента здравоохранения  ХМАО-Югры   №842 от 23 мая 2022г.</a:t>
            </a:r>
            <a:br>
              <a:rPr lang="ru-RU" sz="1800" dirty="0" smtClean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мероприятиях по централизации лабораторных служб казенного учреждения Ханты-Мансийского автономного округа – Югры «Центр профилактики и борьбы со СПИД» и автономного учреждения Ханты-Мансийского автономного округа – Югры «Центр профессиональной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патологии»,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05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Задачи отдела инфекционной иммунологии   в  составе Центра лабораторной диагностики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060848"/>
            <a:ext cx="72728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Ве­рифи­кация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ре­зуль­та­тов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скри­нин­го­вых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ис­сле­дова­ний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Пос­та­нов­ка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ла­бора­тор­но­го ди­аг­но­за "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ВИЧ-ин­фекция"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Им­му­ноло­гичес­кий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ви­русо­логи­чес­кий мо­нито­ринг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ВИЧ-ин­фи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­                           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циро­ван­ных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Мо­нито­ринг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эф­фектив­ности ан­ти­рет­ро­вирус­ной те­рапии, вклю­чая кон­троль ре­зис­тен­тнос­ти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Ус­та­нов­ле­ние ВИЧ-ста­туса де­тей, рож­денных ВИЧ-ин­фи­циро­ван­ны­ми ма­теря­ми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Ди­аг­ности­ка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оп­порту­нис­ти­чес­ких за­боле­ваний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Ви­русо­логи­чес­кий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мо­нито­ринг эф­фектив­ности ле­чения ви­рус­ных ге­пати­тов В и С у ВИЧ-ин­фи­циро­ван­ных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Кон­троль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ка­чес­тва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скри­нин­го­вых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ис­сле­дова­ний</a:t>
            </a:r>
          </a:p>
          <a:p>
            <a:pPr marL="342900" indent="-342900" algn="just">
              <a:buFont typeface="+mj-lt"/>
              <a:buAutoNum type="arabicPeriod"/>
            </a:pPr>
            <a:endParaRPr lang="ru-RU" dirty="0"/>
          </a:p>
          <a:p>
            <a:pPr algn="just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097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8" y="1484784"/>
            <a:ext cx="7408333" cy="4641379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Централизация лабораторных исследований предусматривает особые требования к организации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преаналитического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этапа, строгое выполнение которых позволит обеспечить получение качественных результатов. Любые неточности на этапе назначения лабораторных исследований будут существенным образом снижать эффективность лечебно-диагностического процесса.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ошибок в процессе лабораторного анализа — от назначения теста до интерпретации результатов — происходит до того, как образец попал в лабораторию, т. е. вне прямого контроля лаборатории. По данным различных исследований, на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преаналитический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 приходится от 46 % до 68 % всех лабораторных ошибок.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 централизации лабораторных исследований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164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Взаимодействие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референс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-лаборатории г. Ханты-Мансийска с медицинскими учреждениями округа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32856"/>
            <a:ext cx="6336703" cy="3993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1835696" y="1988840"/>
            <a:ext cx="2448272" cy="41764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73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уровня антител классов М, G (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IgM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IgG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вирусу иммунодефицита человека ВИЧ-1/2 и антигена р24 (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Human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immunodeficiency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virus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HIV 1/2 +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Agp24) в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крови (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скрининг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п. 622 СанПиН 3.3686-21 методом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ИФА/ИХЛА)  </a:t>
            </a:r>
          </a:p>
          <a:p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 услуги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26.06.049.001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(скрининг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r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к приказу 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Департамента здравоохранения </a:t>
            </a:r>
          </a:p>
          <a:p>
            <a:pPr algn="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округа – Югры</a:t>
            </a:r>
          </a:p>
          <a:p>
            <a:pPr algn="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29 августа 2022 года № 1347</a:t>
            </a:r>
          </a:p>
          <a:p>
            <a:pPr algn="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0872" y="404664"/>
            <a:ext cx="8229600" cy="2232248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 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 И К А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ДЕПАРТАМЕНТА ЗДРАВООХРАНЕНИЯ ХМАО-ЮГРЫ</a:t>
            </a:r>
            <a:b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29 августа 2022 года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1347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маршрутизации лабораторных исследований для диагностики </a:t>
            </a:r>
            <a:b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ВИЧ-инфекции, мониторинга состояния и контроля лечения</a:t>
            </a:r>
            <a:b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ВИЧ-инфицированных лиц в медицинских организациях </a:t>
            </a:r>
            <a:b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автономного округа –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Югры»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/>
              <a:t>  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211960" y="3933056"/>
            <a:ext cx="4846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22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8" y="2675467"/>
            <a:ext cx="7408333" cy="3220969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исследований при подозрении на инфицирование вирусом иммунодефицита человека (подтверждение результатов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скринингового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исследования 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референс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-лаборатории - п.623 СанПиН 3.3686-21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референсные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ИФА/ИХЛА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в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иммунном или линейном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блоте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226576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 Р И К А З ДЕПАРТАМЕНТА ЗДРАВООХРАНЕНИЯ ХМАО-ЮГРЫ</a:t>
            </a:r>
            <a:b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29 августа 2022 года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1347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маршрутизации лабораторных исследований для диагностики </a:t>
            </a:r>
            <a:b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ВИЧ-инфекции, мониторинга состояния и контроля лечения</a:t>
            </a:r>
            <a:b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ВИЧ-инфицированных лиц в медицинских организациях </a:t>
            </a:r>
            <a:b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автономного округа – Югры»</a:t>
            </a:r>
            <a:b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572000" y="4437112"/>
            <a:ext cx="43204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5373216"/>
            <a:ext cx="67627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медицинской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 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B03.014.001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25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1532</TotalTime>
  <Words>1264</Words>
  <Application>Microsoft Office PowerPoint</Application>
  <PresentationFormat>Экран (4:3)</PresentationFormat>
  <Paragraphs>197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Волна</vt:lpstr>
      <vt:lpstr>Взаимодействие референс-лаборатории  г. Ханты-Мансийска с медицинскими организациями ХМАО-Югры по вопросам проведения скрининга и арбитража ВИЧ-инфекции</vt:lpstr>
      <vt:lpstr>ПОКАЗАТЕЛИ ЗАБОЛЕВАЕМОСТИ ПО ВИЧ В РФ 2022г</vt:lpstr>
      <vt:lpstr>Показатели заболеваемости ВИЧ по  ХМАО на 31 октября 2022г.</vt:lpstr>
      <vt:lpstr>Приказ Департамента здравоохранения  ХМАО-Югры   №842 от 23 мая 2022г. О мероприятиях по централизации лабораторных служб казенного учреждения Ханты-Мансийского автономного округа – Югры «Центр профилактики и борьбы со СПИД» и автономного учреждения Ханты-Мансийского автономного округа – Югры «Центр профессиональной патологии»,</vt:lpstr>
      <vt:lpstr>Задачи отдела инфекционной иммунологии   в  составе Центра лабораторной диагностики</vt:lpstr>
      <vt:lpstr>Особенности  централизации лабораторных исследований</vt:lpstr>
      <vt:lpstr>Взаимодействие референс-лаборатории г. Ханты-Мансийска с медицинскими учреждениями округа</vt:lpstr>
      <vt:lpstr>    П Р И К А З ДЕПАРТАМЕНТА ЗДРАВООХРАНЕНИЯ ХМАО-ЮГРЫ   от 29 августа 2022 года № 1347   «О маршрутизации лабораторных исследований для диагностики  ВИЧ-инфекции, мониторинга состояния и контроля лечения  ВИЧ-инфицированных лиц в медицинских организациях  Ханты-Мансийского автономного округа – Югры»    </vt:lpstr>
      <vt:lpstr>П Р И К А З ДЕПАРТАМЕНТА ЗДРАВООХРАНЕНИЯ ХМАО-ЮГРЫ   от 29 августа 2022 года № 1347   «О маршрутизации лабораторных исследований для диагностики  ВИЧ-инфекции, мониторинга состояния и контроля лечения  ВИЧ-инфицированных лиц в медицинских организациях  Ханты-Мансийского автономного округа – Югры» </vt:lpstr>
      <vt:lpstr>П Р И К А З ДЕПАРТАМЕНТА ЗДРАВООХРАНЕНИЯ ХМАО-ЮГРЫ   от 18 августа 2022 года № 1289 «О мониторинге обследования на ВИЧ-инфекцию в Ханты-Мансийском автономном округе –Югре» Приложение 3  Перечень контингентов, подлежащих медицинскому освидетельствованию на ВИЧ-инфекцию  </vt:lpstr>
      <vt:lpstr>П Р И К А З ДЕПАРТАМЕНТА ЗДРАВООХРАНЕНИЯ ХМАО-ЮГРЫ   от 18 августа 2022 года № 1289 «О мониторинге обследования на ВИЧ-инфекцию в Ханты-Мансийском автономном округе –Югре» Приложение 3  Перечень контингентов, подлежащих медицинскому освидетельствованию на ВИЧ-инфекцию</vt:lpstr>
      <vt:lpstr>П Р И К А З ДЕПАРТАМЕНТА ЗДРАВООХРАНЕНИЯ ХМАО-ЮГРЫ   от 18 августа 2022 года № 1289 «О мониторинге обследования на ВИЧ-инфекцию в Ханты-Мансийском автономном округе –Югре» приложение 4 </vt:lpstr>
      <vt:lpstr>Приложение 5 к приказу  Департамента здравоохранения  Ханты-Мансийского  автономного округа – Югры от 18 августа 2022 года № 1289 </vt:lpstr>
      <vt:lpstr>Приложение 5 к приказу  Департамента здравоохранения  Ханты-Мансийского  автономного округа – Югры от 18 августа 2022 года № 1289 </vt:lpstr>
      <vt:lpstr> Изменения в приложении 3,4,7. - уточнение протокола лабораторного обследования детей первых лет жизни, рожденных от ВИЧ-инфицированных матерей; - указание кода направления в виде штрих-кода в соответствии с актуальным регламентом РЛИС.     </vt:lpstr>
      <vt:lpstr>Ошибки при оформлении направления на иммунный блот</vt:lpstr>
      <vt:lpstr>Лабораторная диагностика ВИЧ-инфекции</vt:lpstr>
      <vt:lpstr>Референс-диагностика</vt:lpstr>
      <vt:lpstr>Результат иммунного блота</vt:lpstr>
      <vt:lpstr> СанПиН 3.3686-21 "Санитарно-эпидемиологические требования по профилактике инфекционных болезней" </vt:lpstr>
      <vt:lpstr>На полоску нанесены 5 антигенов ВИЧ-1: sgp120,gp41,p31,p24,p17                                         ВИЧ-2: sgp105,gp36. </vt:lpstr>
      <vt:lpstr>Сложности в лабораторной диагностике ВИЧ-инфекции</vt:lpstr>
      <vt:lpstr>Сложности в лабораторной диагностике ВИЧ-инфекции</vt:lpstr>
      <vt:lpstr>Пациентка, 1982г.р. Обследование на ВИЧ при обращении в женскую консультацию. </vt:lpstr>
      <vt:lpstr> Неопределенный  результат иммунного блота -  означает, что сыворотка реагирует не со всеми, а с отдельными белками ВИЧ, нанесенными на нитроцеллюлозные полоски блота, т. е определяется только часть антител к белкам ВИЧ. Неопределенный результат может означать, что человек инфицирован ВИЧ, но еще не весь спектр антител выработан организмом. Нередко по прошествии 1–3–6 месяцев с момента получения сомнительного результата в сыворотке появляются одно за другим все антитела к ВИЧ.   ! результат неопределенного иммуноблота может показывать , что человек не инфицирован, но в его организме есть антитела похожие на истинные антитела к ВИЧ. Такой результат может быть у больных туберкулезом, онкобольных, реципиентов, получающих многократные гемотрансфузии (переливания крови), у беременных женщин.  Обследование на ВИЧ, в данном случае, повторяется через 2 недели.</vt:lpstr>
      <vt:lpstr>Главная цель взаимодействия референс-лаборатории с другими медицинскими учреждениями : создание слаженной системы лабораторной диагностики ВИЧ, объединенной общими целями,  повышение эффективности лечебно-диагностического процесса за счет увеличения объема лабораторной диагностически значимой информации, получаемой лечащими врачами из централизованной лаборатории.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Лаврова Юлия Андреевна</cp:lastModifiedBy>
  <cp:revision>198</cp:revision>
  <dcterms:created xsi:type="dcterms:W3CDTF">2022-11-20T10:54:46Z</dcterms:created>
  <dcterms:modified xsi:type="dcterms:W3CDTF">2022-11-30T05:18:28Z</dcterms:modified>
</cp:coreProperties>
</file>